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7" Type="http://schemas.openxmlformats.org/officeDocument/2006/relationships/font" Target="fonts/ProximaNova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ts val="2400"/>
              <a:buChar char="●"/>
            </a:pPr>
            <a:r>
              <a:rPr lang="en" sz="2400"/>
              <a:t>Intuitively, this would be similar to stating that it is likely to be same temperature tomorrow if the difference in temperature in the last three days has been very small.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latin typeface="Proxima Nova"/>
                <a:ea typeface="Proxima Nova"/>
                <a:cs typeface="Proxima Nova"/>
                <a:sym typeface="Proxima Nova"/>
              </a:rPr>
              <a:t>The OTR property tax database provides online access to property information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buSzPts val="14000"/>
              <a:buNone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.jpg"/><Relationship Id="rId11" Type="http://schemas.openxmlformats.org/officeDocument/2006/relationships/image" Target="../media/image8.jpg"/><Relationship Id="rId10" Type="http://schemas.openxmlformats.org/officeDocument/2006/relationships/image" Target="../media/image11.jpg"/><Relationship Id="rId12" Type="http://schemas.openxmlformats.org/officeDocument/2006/relationships/image" Target="../media/image7.jpg"/><Relationship Id="rId9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6.jpg"/><Relationship Id="rId7" Type="http://schemas.openxmlformats.org/officeDocument/2006/relationships/image" Target="../media/image4.jpg"/><Relationship Id="rId8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Predicting Home Availability in Washington, DC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Diego Rodriguez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Why ARIMA?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Great for </a:t>
            </a:r>
            <a:r>
              <a:rPr lang="en" sz="3000"/>
              <a:t>Time series Data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Accounts for parameters we can miss with linear regression</a:t>
            </a:r>
          </a:p>
          <a:p>
            <a:pPr indent="-419100" lvl="0" marL="457200">
              <a:spcBef>
                <a:spcPts val="0"/>
              </a:spcBef>
              <a:buSzPts val="3000"/>
              <a:buChar char="●"/>
            </a:pPr>
            <a:r>
              <a:rPr lang="en" sz="3000"/>
              <a:t>We do lose interpretability, but we get a better sense of performance over time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The ARIMA Time Series Model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70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 distinct integers (p, d, q) that parametrize ARIMA 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is the </a:t>
            </a: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auto-regressive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part, incorporates effect of past values (sales today if there were sales yesterday)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is the </a:t>
            </a: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integrated</a:t>
            </a: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part, incorporates differencing (i.e. the number of past time points to subtract from the current value) to apply to the time series. 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 is the </a:t>
            </a:r>
            <a:r>
              <a:rPr b="1" i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moving average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part, we set the error of our model as a linear combination of the error values observed at previous time points in the past.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14409"/>
            <a:ext cx="8650600" cy="487669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>
            <p:ph type="title"/>
          </p:nvPr>
        </p:nvSpPr>
        <p:spPr>
          <a:xfrm>
            <a:off x="1308150" y="2105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Home Sales In DC, 2000 - 2017 (and Beyond)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28870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Investigating Decomposition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603" y="1017725"/>
            <a:ext cx="7278785" cy="38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Testing For Stationarity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733" y="1152475"/>
            <a:ext cx="7478867" cy="36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How My Model Performed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33" y="1017725"/>
            <a:ext cx="7845530" cy="38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The Future?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950" y="1115400"/>
            <a:ext cx="794084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Findings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The general home sales trend is up!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“Old City” continues to have the highest rate have sales (availability)</a:t>
            </a:r>
          </a:p>
          <a:p>
            <a:pPr indent="-419100" lvl="0" marL="457200" rtl="0">
              <a:spcBef>
                <a:spcPts val="0"/>
              </a:spcBef>
              <a:buSzPts val="3000"/>
              <a:buChar char="●"/>
            </a:pPr>
            <a:r>
              <a:rPr lang="en" sz="3000"/>
              <a:t>ARIMA is a good estimator for predicting home trends in DC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Next Steps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Exploring Localities</a:t>
            </a:r>
          </a:p>
          <a:p>
            <a:pPr indent="-419100" lvl="0" marL="457200" rtl="0">
              <a:spcBef>
                <a:spcPts val="0"/>
              </a:spcBef>
              <a:buSzPts val="3000"/>
              <a:buChar char="●"/>
            </a:pPr>
            <a:r>
              <a:rPr lang="en" sz="3000"/>
              <a:t>Continued </a:t>
            </a:r>
            <a:r>
              <a:rPr lang="en" sz="3000"/>
              <a:t>Forecasting On a Zip Code and Neighborhood Level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783300" y="526350"/>
            <a:ext cx="7577400" cy="409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Questions? | 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3">
            <a:alphaModFix/>
          </a:blip>
          <a:srcRect b="7841" l="0" r="0" t="7841"/>
          <a:stretch/>
        </p:blipFill>
        <p:spPr>
          <a:xfrm>
            <a:off x="0" y="0"/>
            <a:ext cx="9144007" cy="51435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4">
            <a:alphaModFix/>
          </a:blip>
          <a:srcRect b="12495" l="0" r="0" t="12502"/>
          <a:stretch/>
        </p:blipFill>
        <p:spPr>
          <a:xfrm>
            <a:off x="0" y="0"/>
            <a:ext cx="9144002" cy="5143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5">
            <a:alphaModFix/>
          </a:blip>
          <a:srcRect b="7813" l="0" r="0" t="7813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6">
            <a:alphaModFix/>
          </a:blip>
          <a:srcRect b="7813" l="0" r="0" t="7813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1" name="Shape 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7">
            <a:alphaModFix/>
          </a:blip>
          <a:srcRect b="7820" l="0" r="0" t="7812"/>
          <a:stretch/>
        </p:blipFill>
        <p:spPr>
          <a:xfrm>
            <a:off x="0" y="0"/>
            <a:ext cx="9143994" cy="51435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8">
            <a:alphaModFix/>
          </a:blip>
          <a:srcRect b="7820" l="0" r="0" t="7812"/>
          <a:stretch/>
        </p:blipFill>
        <p:spPr>
          <a:xfrm>
            <a:off x="0" y="0"/>
            <a:ext cx="9143994" cy="51435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9">
            <a:alphaModFix/>
          </a:blip>
          <a:srcRect b="7813" l="0" r="0" t="7813"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75" name="Shape 75"/>
          <p:cNvPicPr preferRelativeResize="0"/>
          <p:nvPr/>
        </p:nvPicPr>
        <p:blipFill rotWithShape="1">
          <a:blip r:embed="rId10">
            <a:alphaModFix/>
          </a:blip>
          <a:srcRect b="7813" l="0" r="0" t="7813"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76" name="Shape 76"/>
          <p:cNvPicPr preferRelativeResize="0"/>
          <p:nvPr/>
        </p:nvPicPr>
        <p:blipFill rotWithShape="1">
          <a:blip r:embed="rId11">
            <a:alphaModFix/>
          </a:blip>
          <a:srcRect b="7813" l="0" r="0" t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12">
            <a:alphaModFix/>
          </a:blip>
          <a:srcRect b="7813" l="0" r="0" t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04575" y="1733375"/>
            <a:ext cx="4045200" cy="150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lang="en"/>
              <a:t>Problem Statement</a:t>
            </a:r>
          </a:p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600"/>
              <a:t>I Want to: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3600"/>
              <a:t>U</a:t>
            </a:r>
            <a:r>
              <a:rPr lang="en" sz="3600"/>
              <a:t>ncover home availability in Washington DC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04575" y="1323050"/>
            <a:ext cx="4045200" cy="150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4800"/>
              <a:t>H</a:t>
            </a:r>
            <a:r>
              <a:rPr b="1" lang="en" sz="4800"/>
              <a:t>ow?</a:t>
            </a:r>
          </a:p>
        </p:txBody>
      </p:sp>
      <p:sp>
        <p:nvSpPr>
          <p:cNvPr id="89" name="Shape 8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/>
              <a:t>By analysing  housing sales data from Office of Tax and Revenue website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675" y="640850"/>
            <a:ext cx="6322649" cy="173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233" y="3236525"/>
            <a:ext cx="5027543" cy="1735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Shape 96"/>
          <p:cNvCxnSpPr/>
          <p:nvPr/>
        </p:nvCxnSpPr>
        <p:spPr>
          <a:xfrm>
            <a:off x="2266450" y="347775"/>
            <a:ext cx="4884600" cy="44352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My Scraped Dataset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2400"/>
              <a:t>Over 50,000 rows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2400"/>
              <a:t>Categorical Variables</a:t>
            </a:r>
          </a:p>
          <a:p>
            <a:pPr indent="-381000" lvl="0" marL="457200" rtl="0">
              <a:spcBef>
                <a:spcPts val="0"/>
              </a:spcBef>
              <a:buSzPts val="2400"/>
              <a:buChar char="●"/>
            </a:pPr>
            <a:r>
              <a:rPr lang="en" sz="2400"/>
              <a:t>Addresses, Neighborhoods, Names of Owners, Assessor, Tax Type (residential, commercial, etc)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/>
              <a:t>Numerical Variables</a:t>
            </a:r>
          </a:p>
          <a:p>
            <a:pPr indent="-381000" lvl="0" marL="457200">
              <a:spcBef>
                <a:spcPts val="0"/>
              </a:spcBef>
              <a:buSzPts val="2400"/>
              <a:buChar char="●"/>
            </a:pPr>
            <a:r>
              <a:rPr lang="en" sz="2400"/>
              <a:t>Sale Prices, Land Values, Assessment Values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25" y="142625"/>
            <a:ext cx="8760951" cy="48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>
            <p:ph type="title"/>
          </p:nvPr>
        </p:nvSpPr>
        <p:spPr>
          <a:xfrm>
            <a:off x="995525" y="14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Where are there the Most Home Sales?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02" y="74250"/>
            <a:ext cx="8152386" cy="49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type="title"/>
          </p:nvPr>
        </p:nvSpPr>
        <p:spPr>
          <a:xfrm>
            <a:off x="995525" y="142625"/>
            <a:ext cx="23415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What Are Old City I and II 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663" y="177062"/>
            <a:ext cx="7320662" cy="478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>
            <p:ph type="title"/>
          </p:nvPr>
        </p:nvSpPr>
        <p:spPr>
          <a:xfrm>
            <a:off x="995525" y="142625"/>
            <a:ext cx="23415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What Are Old City I and II 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